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7" r:id="rId2"/>
    <p:sldId id="256" r:id="rId3"/>
    <p:sldId id="258" r:id="rId4"/>
    <p:sldId id="259" r:id="rId5"/>
    <p:sldId id="262" r:id="rId6"/>
    <p:sldId id="276" r:id="rId7"/>
    <p:sldId id="263" r:id="rId8"/>
    <p:sldId id="293" r:id="rId9"/>
    <p:sldId id="294" r:id="rId10"/>
    <p:sldId id="296" r:id="rId11"/>
    <p:sldId id="295" r:id="rId12"/>
    <p:sldId id="277" r:id="rId13"/>
    <p:sldId id="264" r:id="rId14"/>
    <p:sldId id="265" r:id="rId15"/>
    <p:sldId id="297" r:id="rId16"/>
    <p:sldId id="266" r:id="rId17"/>
    <p:sldId id="267" r:id="rId18"/>
    <p:sldId id="268" r:id="rId19"/>
    <p:sldId id="269" r:id="rId20"/>
    <p:sldId id="270" r:id="rId21"/>
    <p:sldId id="271" r:id="rId22"/>
    <p:sldId id="272" r:id="rId23"/>
    <p:sldId id="273" r:id="rId24"/>
    <p:sldId id="274" r:id="rId25"/>
    <p:sldId id="275" r:id="rId26"/>
    <p:sldId id="260" r:id="rId27"/>
    <p:sldId id="261" r:id="rId28"/>
    <p:sldId id="279" r:id="rId29"/>
    <p:sldId id="278" r:id="rId30"/>
    <p:sldId id="280" r:id="rId31"/>
    <p:sldId id="281" r:id="rId32"/>
    <p:sldId id="282" r:id="rId33"/>
    <p:sldId id="284" r:id="rId34"/>
    <p:sldId id="283" r:id="rId35"/>
    <p:sldId id="285" r:id="rId36"/>
    <p:sldId id="286" r:id="rId37"/>
    <p:sldId id="287" r:id="rId38"/>
    <p:sldId id="288" r:id="rId39"/>
    <p:sldId id="289" r:id="rId40"/>
    <p:sldId id="290" r:id="rId41"/>
    <p:sldId id="29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66"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3AD1D4-0D1E-4A8E-94C2-40CAFE6FC870}" type="datetimeFigureOut">
              <a:rPr lang="en-US" smtClean="0"/>
              <a:t>12/18/2021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8E2FCDA-68EE-4895-9406-65BAF50B8417}"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9107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AD1D4-0D1E-4A8E-94C2-40CAFE6FC870}"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2FCDA-68EE-4895-9406-65BAF50B8417}"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959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AD1D4-0D1E-4A8E-94C2-40CAFE6FC870}"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2FCDA-68EE-4895-9406-65BAF50B8417}"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718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AD1D4-0D1E-4A8E-94C2-40CAFE6FC870}"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2FCDA-68EE-4895-9406-65BAF50B8417}"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957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3AD1D4-0D1E-4A8E-94C2-40CAFE6FC870}"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2FCDA-68EE-4895-9406-65BAF50B8417}"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774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3AD1D4-0D1E-4A8E-94C2-40CAFE6FC870}"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2FCDA-68EE-4895-9406-65BAF50B8417}"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7006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3AD1D4-0D1E-4A8E-94C2-40CAFE6FC870}" type="datetimeFigureOut">
              <a:rPr lang="en-US" smtClean="0"/>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E2FCDA-68EE-4895-9406-65BAF50B8417}"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951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3AD1D4-0D1E-4A8E-94C2-40CAFE6FC870}" type="datetimeFigureOut">
              <a:rPr lang="en-US" smtClean="0"/>
              <a:t>12/18/2021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E2FCDA-68EE-4895-9406-65BAF50B8417}"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131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3AD1D4-0D1E-4A8E-94C2-40CAFE6FC870}" type="datetimeFigureOut">
              <a:rPr lang="en-US" smtClean="0"/>
              <a:t>12/18/2021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E2FCDA-68EE-4895-9406-65BAF50B8417}" type="slidenum">
              <a:rPr lang="en-US" smtClean="0"/>
              <a:t>‹#›</a:t>
            </a:fld>
            <a:endParaRPr lang="en-US"/>
          </a:p>
        </p:txBody>
      </p:sp>
    </p:spTree>
    <p:extLst>
      <p:ext uri="{BB962C8B-B14F-4D97-AF65-F5344CB8AC3E}">
        <p14:creationId xmlns:p14="http://schemas.microsoft.com/office/powerpoint/2010/main" val="4218578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3AD1D4-0D1E-4A8E-94C2-40CAFE6FC870}"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E2FCDA-68EE-4895-9406-65BAF50B8417}"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416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73AD1D4-0D1E-4A8E-94C2-40CAFE6FC870}" type="datetimeFigureOut">
              <a:rPr lang="en-US" smtClean="0"/>
              <a:t>12/18/2021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8E2FCDA-68EE-4895-9406-65BAF50B8417}"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0045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73AD1D4-0D1E-4A8E-94C2-40CAFE6FC870}" type="datetimeFigureOut">
              <a:rPr lang="en-US" smtClean="0"/>
              <a:t>12/18/2021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E2FCDA-68EE-4895-9406-65BAF50B8417}"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25756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50DDA47-06DE-4F55-9C9B-B2F833266F33}"/>
              </a:ext>
            </a:extLst>
          </p:cNvPr>
          <p:cNvPicPr>
            <a:picLocks noGrp="1" noChangeAspect="1"/>
          </p:cNvPicPr>
          <p:nvPr>
            <p:ph idx="1"/>
          </p:nvPr>
        </p:nvPicPr>
        <p:blipFill>
          <a:blip r:embed="rId2"/>
          <a:stretch>
            <a:fillRect/>
          </a:stretch>
        </p:blipFill>
        <p:spPr>
          <a:xfrm>
            <a:off x="393895" y="168812"/>
            <a:ext cx="11591779" cy="5486399"/>
          </a:xfrm>
          <a:prstGeom prst="rect">
            <a:avLst/>
          </a:prstGeom>
        </p:spPr>
      </p:pic>
    </p:spTree>
    <p:extLst>
      <p:ext uri="{BB962C8B-B14F-4D97-AF65-F5344CB8AC3E}">
        <p14:creationId xmlns:p14="http://schemas.microsoft.com/office/powerpoint/2010/main" val="940863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B0E2-04A3-4318-9B19-FEAD7CC5DA6B}"/>
              </a:ext>
            </a:extLst>
          </p:cNvPr>
          <p:cNvSpPr>
            <a:spLocks noGrp="1"/>
          </p:cNvSpPr>
          <p:nvPr>
            <p:ph type="title"/>
          </p:nvPr>
        </p:nvSpPr>
        <p:spPr/>
        <p:txBody>
          <a:bodyPr/>
          <a:lstStyle/>
          <a:p>
            <a:r>
              <a:rPr lang="en-US" dirty="0"/>
              <a:t>Features of </a:t>
            </a:r>
            <a:r>
              <a:rPr lang="en-US" dirty="0" err="1"/>
              <a:t>kubernetes</a:t>
            </a:r>
            <a:endParaRPr lang="en-US" dirty="0"/>
          </a:p>
        </p:txBody>
      </p:sp>
      <p:pic>
        <p:nvPicPr>
          <p:cNvPr id="1026" name="Picture 2" descr="Kubernetes Tutorial">
            <a:extLst>
              <a:ext uri="{FF2B5EF4-FFF2-40B4-BE49-F238E27FC236}">
                <a16:creationId xmlns:a16="http://schemas.microsoft.com/office/drawing/2014/main" id="{17510D4E-03DA-4DAF-AA8D-38D8925A5EDA}"/>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50727" y="2016125"/>
            <a:ext cx="3604871"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29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1C2B-9C95-4E40-9835-BE85073381FE}"/>
              </a:ext>
            </a:extLst>
          </p:cNvPr>
          <p:cNvSpPr>
            <a:spLocks noGrp="1"/>
          </p:cNvSpPr>
          <p:nvPr>
            <p:ph type="title"/>
          </p:nvPr>
        </p:nvSpPr>
        <p:spPr/>
        <p:txBody>
          <a:bodyPr/>
          <a:lstStyle/>
          <a:p>
            <a:r>
              <a:rPr lang="en-US" dirty="0"/>
              <a:t>Features of </a:t>
            </a:r>
            <a:r>
              <a:rPr lang="en-US" dirty="0" err="1"/>
              <a:t>kubernetes</a:t>
            </a:r>
            <a:endParaRPr lang="en-US" dirty="0"/>
          </a:p>
        </p:txBody>
      </p:sp>
      <p:sp>
        <p:nvSpPr>
          <p:cNvPr id="3" name="Content Placeholder 2">
            <a:extLst>
              <a:ext uri="{FF2B5EF4-FFF2-40B4-BE49-F238E27FC236}">
                <a16:creationId xmlns:a16="http://schemas.microsoft.com/office/drawing/2014/main" id="{9918A740-AFA2-4E7E-A604-FE119D0716BC}"/>
              </a:ext>
            </a:extLst>
          </p:cNvPr>
          <p:cNvSpPr>
            <a:spLocks noGrp="1"/>
          </p:cNvSpPr>
          <p:nvPr>
            <p:ph idx="1"/>
          </p:nvPr>
        </p:nvSpPr>
        <p:spPr/>
        <p:txBody>
          <a:bodyPr>
            <a:normAutofit fontScale="55000" lnSpcReduction="20000"/>
          </a:bodyPr>
          <a:lstStyle/>
          <a:p>
            <a:r>
              <a:rPr lang="en-US" b="1"/>
              <a:t>Pod:</a:t>
            </a:r>
            <a:r>
              <a:rPr lang="en-US"/>
              <a:t> It is a deployment unit in Kubernetes with a single Internet protocol address.</a:t>
            </a:r>
          </a:p>
          <a:p>
            <a:r>
              <a:rPr lang="en-US" b="1"/>
              <a:t>Horizontal Scaling:</a:t>
            </a:r>
            <a:r>
              <a:rPr lang="en-US"/>
              <a:t> It is an important feature in the Kubernetes. This feature uses a </a:t>
            </a:r>
            <a:r>
              <a:rPr lang="en-US" b="1"/>
              <a:t>HorizontalPodAutoscalar</a:t>
            </a:r>
            <a:r>
              <a:rPr lang="en-US"/>
              <a:t> to automatically increase or decrease the number of pods in a deployment, replication controller, replica set, or stateful set on the basis of observed CPU utilization.</a:t>
            </a:r>
          </a:p>
          <a:p>
            <a:r>
              <a:rPr lang="en-US" b="1"/>
              <a:t>Automatic Bin Packing:</a:t>
            </a:r>
            <a:r>
              <a:rPr lang="en-US"/>
              <a:t> Kubernetes helps the user to declare the maximum and minimum resources of computers for their containers.</a:t>
            </a:r>
          </a:p>
          <a:p>
            <a:r>
              <a:rPr lang="en-US" b="1"/>
              <a:t>Service Discovery and load balancing:</a:t>
            </a:r>
            <a:r>
              <a:rPr lang="en-US"/>
              <a:t> Kubernetes assigns the IP addresses and a Name of DNS for a set of containers, and also balances the load across them.</a:t>
            </a:r>
          </a:p>
          <a:p>
            <a:r>
              <a:rPr lang="en-US" b="1"/>
              <a:t>Automated rollouts and rollbacks:</a:t>
            </a:r>
            <a:r>
              <a:rPr lang="en-US"/>
              <a:t> Using the rollouts, Kubernetes distributes the changes and updates to an application or its configuration. If any problem occurs in the system, then this technique rollbacks those changes for you immediately.</a:t>
            </a:r>
          </a:p>
          <a:p>
            <a:r>
              <a:rPr lang="en-US" b="1"/>
              <a:t>Persistent Storage:</a:t>
            </a:r>
            <a:r>
              <a:rPr lang="en-US"/>
              <a:t> Kubernetes provides an essential feature called '</a:t>
            </a:r>
            <a:r>
              <a:rPr lang="en-US" b="1"/>
              <a:t>persistent storage'</a:t>
            </a:r>
            <a:r>
              <a:rPr lang="en-US"/>
              <a:t> for storing the data, which cannot be lost after the pod is killed or rescheduled. Kubernetes supports various storage systems for storing the data, such as </a:t>
            </a:r>
            <a:r>
              <a:rPr lang="en-US" b="1"/>
              <a:t>Google Compute Engine's Persistent Disks (GCE PD) or Amazon Elastic Block Storage (EBS).</a:t>
            </a:r>
            <a:r>
              <a:rPr lang="en-US"/>
              <a:t> It also provides the distributed file systems: </a:t>
            </a:r>
            <a:r>
              <a:rPr lang="en-US" b="1"/>
              <a:t>NFS or GFS</a:t>
            </a:r>
            <a:r>
              <a:rPr lang="en-US"/>
              <a:t>.</a:t>
            </a:r>
          </a:p>
          <a:p>
            <a:r>
              <a:rPr lang="en-US" b="1"/>
              <a:t>Self-Healing:</a:t>
            </a:r>
            <a:r>
              <a:rPr lang="en-US"/>
              <a:t> This feature plays an important role in the concept of Kubernetes. Those containers which are failed during the execution process, Kubernetes restarts them automatically. And, those containers which do not reply to the user-defined health check, it stops them from working automatically.</a:t>
            </a:r>
          </a:p>
        </p:txBody>
      </p:sp>
    </p:spTree>
    <p:extLst>
      <p:ext uri="{BB962C8B-B14F-4D97-AF65-F5344CB8AC3E}">
        <p14:creationId xmlns:p14="http://schemas.microsoft.com/office/powerpoint/2010/main" val="3183732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9884-3F18-41A0-BB7A-72AC9159D24C}"/>
              </a:ext>
            </a:extLst>
          </p:cNvPr>
          <p:cNvSpPr>
            <a:spLocks noGrp="1"/>
          </p:cNvSpPr>
          <p:nvPr>
            <p:ph type="title"/>
          </p:nvPr>
        </p:nvSpPr>
        <p:spPr/>
        <p:txBody>
          <a:bodyPr/>
          <a:lstStyle/>
          <a:p>
            <a:r>
              <a:rPr lang="en-US" dirty="0"/>
              <a:t>Docker SWARM VS KUBERNETES</a:t>
            </a:r>
          </a:p>
        </p:txBody>
      </p:sp>
      <p:pic>
        <p:nvPicPr>
          <p:cNvPr id="4" name="Content Placeholder 3">
            <a:extLst>
              <a:ext uri="{FF2B5EF4-FFF2-40B4-BE49-F238E27FC236}">
                <a16:creationId xmlns:a16="http://schemas.microsoft.com/office/drawing/2014/main" id="{D0C44901-4099-4B48-909B-E521747D19F6}"/>
              </a:ext>
            </a:extLst>
          </p:cNvPr>
          <p:cNvPicPr>
            <a:picLocks noGrp="1" noChangeAspect="1"/>
          </p:cNvPicPr>
          <p:nvPr>
            <p:ph idx="1"/>
          </p:nvPr>
        </p:nvPicPr>
        <p:blipFill rotWithShape="1">
          <a:blip r:embed="rId2"/>
          <a:srcRect l="13887" t="33719" r="14578" b="26317"/>
          <a:stretch/>
        </p:blipFill>
        <p:spPr>
          <a:xfrm>
            <a:off x="1451579" y="2307102"/>
            <a:ext cx="9493085" cy="3277772"/>
          </a:xfrm>
          <a:prstGeom prst="rect">
            <a:avLst/>
          </a:prstGeom>
        </p:spPr>
      </p:pic>
    </p:spTree>
    <p:extLst>
      <p:ext uri="{BB962C8B-B14F-4D97-AF65-F5344CB8AC3E}">
        <p14:creationId xmlns:p14="http://schemas.microsoft.com/office/powerpoint/2010/main" val="3525069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Docker SWARM VS KUBERNETES</a:t>
            </a:r>
          </a:p>
        </p:txBody>
      </p:sp>
      <p:pic>
        <p:nvPicPr>
          <p:cNvPr id="4" name="Content Placeholder 3">
            <a:extLst>
              <a:ext uri="{FF2B5EF4-FFF2-40B4-BE49-F238E27FC236}">
                <a16:creationId xmlns:a16="http://schemas.microsoft.com/office/drawing/2014/main" id="{D91B0DF6-5C09-410B-B885-64649A04C9BF}"/>
              </a:ext>
            </a:extLst>
          </p:cNvPr>
          <p:cNvPicPr>
            <a:picLocks noGrp="1" noChangeAspect="1"/>
          </p:cNvPicPr>
          <p:nvPr>
            <p:ph idx="1"/>
          </p:nvPr>
        </p:nvPicPr>
        <p:blipFill rotWithShape="1">
          <a:blip r:embed="rId2"/>
          <a:srcRect l="14346" t="21892" r="16183" b="24686"/>
          <a:stretch/>
        </p:blipFill>
        <p:spPr>
          <a:xfrm>
            <a:off x="1252025" y="2236763"/>
            <a:ext cx="9802829" cy="3657600"/>
          </a:xfrm>
          <a:prstGeom prst="rect">
            <a:avLst/>
          </a:prstGeom>
        </p:spPr>
      </p:pic>
    </p:spTree>
    <p:extLst>
      <p:ext uri="{BB962C8B-B14F-4D97-AF65-F5344CB8AC3E}">
        <p14:creationId xmlns:p14="http://schemas.microsoft.com/office/powerpoint/2010/main" val="2366088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a:xfrm>
            <a:off x="1423444" y="945456"/>
            <a:ext cx="9603275" cy="1049235"/>
          </a:xfrm>
        </p:spPr>
        <p:txBody>
          <a:bodyPr/>
          <a:lstStyle/>
          <a:p>
            <a:r>
              <a:rPr lang="en-US" dirty="0"/>
              <a:t>Kubernetes architecture</a:t>
            </a:r>
          </a:p>
        </p:txBody>
      </p:sp>
      <p:pic>
        <p:nvPicPr>
          <p:cNvPr id="4" name="Content Placeholder 3">
            <a:extLst>
              <a:ext uri="{FF2B5EF4-FFF2-40B4-BE49-F238E27FC236}">
                <a16:creationId xmlns:a16="http://schemas.microsoft.com/office/drawing/2014/main" id="{2DF60382-2A11-4E1B-B0A3-A355F9420C3E}"/>
              </a:ext>
            </a:extLst>
          </p:cNvPr>
          <p:cNvPicPr>
            <a:picLocks noGrp="1" noChangeAspect="1"/>
          </p:cNvPicPr>
          <p:nvPr>
            <p:ph idx="1"/>
          </p:nvPr>
        </p:nvPicPr>
        <p:blipFill rotWithShape="1">
          <a:blip r:embed="rId2"/>
          <a:srcRect l="14345" t="18036" r="16642" b="43631"/>
          <a:stretch/>
        </p:blipFill>
        <p:spPr>
          <a:xfrm>
            <a:off x="998806" y="2433711"/>
            <a:ext cx="9748911" cy="2954215"/>
          </a:xfrm>
          <a:prstGeom prst="rect">
            <a:avLst/>
          </a:prstGeom>
        </p:spPr>
      </p:pic>
    </p:spTree>
    <p:extLst>
      <p:ext uri="{BB962C8B-B14F-4D97-AF65-F5344CB8AC3E}">
        <p14:creationId xmlns:p14="http://schemas.microsoft.com/office/powerpoint/2010/main" val="4146095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31E9-4267-4BAF-8B32-DFC8818E8A84}"/>
              </a:ext>
            </a:extLst>
          </p:cNvPr>
          <p:cNvSpPr>
            <a:spLocks noGrp="1"/>
          </p:cNvSpPr>
          <p:nvPr>
            <p:ph type="title"/>
          </p:nvPr>
        </p:nvSpPr>
        <p:spPr/>
        <p:txBody>
          <a:bodyPr/>
          <a:lstStyle/>
          <a:p>
            <a:r>
              <a:rPr lang="en-US" dirty="0"/>
              <a:t>Kubernetes architecture</a:t>
            </a:r>
          </a:p>
        </p:txBody>
      </p:sp>
      <p:pic>
        <p:nvPicPr>
          <p:cNvPr id="4" name="Content Placeholder 3">
            <a:extLst>
              <a:ext uri="{FF2B5EF4-FFF2-40B4-BE49-F238E27FC236}">
                <a16:creationId xmlns:a16="http://schemas.microsoft.com/office/drawing/2014/main" id="{1783BB05-F9D2-416C-ADD1-C91BCCBB1F57}"/>
              </a:ext>
            </a:extLst>
          </p:cNvPr>
          <p:cNvPicPr>
            <a:picLocks noGrp="1" noChangeAspect="1"/>
          </p:cNvPicPr>
          <p:nvPr>
            <p:ph idx="1"/>
          </p:nvPr>
        </p:nvPicPr>
        <p:blipFill rotWithShape="1">
          <a:blip r:embed="rId2"/>
          <a:srcRect l="17726" t="16184" r="26042" b="16937"/>
          <a:stretch/>
        </p:blipFill>
        <p:spPr>
          <a:xfrm>
            <a:off x="1451578" y="2180493"/>
            <a:ext cx="9422747" cy="3460652"/>
          </a:xfrm>
          <a:prstGeom prst="rect">
            <a:avLst/>
          </a:prstGeom>
        </p:spPr>
      </p:pic>
    </p:spTree>
    <p:extLst>
      <p:ext uri="{BB962C8B-B14F-4D97-AF65-F5344CB8AC3E}">
        <p14:creationId xmlns:p14="http://schemas.microsoft.com/office/powerpoint/2010/main" val="2791481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a:t>
            </a:r>
          </a:p>
        </p:txBody>
      </p:sp>
      <p:pic>
        <p:nvPicPr>
          <p:cNvPr id="4" name="Content Placeholder 3">
            <a:extLst>
              <a:ext uri="{FF2B5EF4-FFF2-40B4-BE49-F238E27FC236}">
                <a16:creationId xmlns:a16="http://schemas.microsoft.com/office/drawing/2014/main" id="{4E4768D9-4FD5-4DC7-A730-4E3F2F6767E6}"/>
              </a:ext>
            </a:extLst>
          </p:cNvPr>
          <p:cNvPicPr>
            <a:picLocks noGrp="1" noChangeAspect="1"/>
          </p:cNvPicPr>
          <p:nvPr>
            <p:ph idx="1"/>
          </p:nvPr>
        </p:nvPicPr>
        <p:blipFill rotWithShape="1">
          <a:blip r:embed="rId2"/>
          <a:srcRect l="14576" t="23524" r="16871" b="16529"/>
          <a:stretch/>
        </p:blipFill>
        <p:spPr>
          <a:xfrm>
            <a:off x="1181686" y="2082019"/>
            <a:ext cx="9603275" cy="3727938"/>
          </a:xfrm>
          <a:prstGeom prst="rect">
            <a:avLst/>
          </a:prstGeom>
        </p:spPr>
      </p:pic>
    </p:spTree>
    <p:extLst>
      <p:ext uri="{BB962C8B-B14F-4D97-AF65-F5344CB8AC3E}">
        <p14:creationId xmlns:p14="http://schemas.microsoft.com/office/powerpoint/2010/main" val="2198108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a:t>
            </a:r>
          </a:p>
        </p:txBody>
      </p:sp>
      <p:pic>
        <p:nvPicPr>
          <p:cNvPr id="4" name="Content Placeholder 3">
            <a:extLst>
              <a:ext uri="{FF2B5EF4-FFF2-40B4-BE49-F238E27FC236}">
                <a16:creationId xmlns:a16="http://schemas.microsoft.com/office/drawing/2014/main" id="{FD17C460-B338-420D-9EC8-A757ABD4F3A1}"/>
              </a:ext>
            </a:extLst>
          </p:cNvPr>
          <p:cNvPicPr>
            <a:picLocks noGrp="1" noChangeAspect="1"/>
          </p:cNvPicPr>
          <p:nvPr>
            <p:ph idx="1"/>
          </p:nvPr>
        </p:nvPicPr>
        <p:blipFill rotWithShape="1">
          <a:blip r:embed="rId2"/>
          <a:srcRect l="14116" t="35184" r="15268" b="9354"/>
          <a:stretch/>
        </p:blipFill>
        <p:spPr>
          <a:xfrm>
            <a:off x="590843" y="1983545"/>
            <a:ext cx="11085341" cy="3953021"/>
          </a:xfrm>
          <a:prstGeom prst="rect">
            <a:avLst/>
          </a:prstGeom>
        </p:spPr>
      </p:pic>
    </p:spTree>
    <p:extLst>
      <p:ext uri="{BB962C8B-B14F-4D97-AF65-F5344CB8AC3E}">
        <p14:creationId xmlns:p14="http://schemas.microsoft.com/office/powerpoint/2010/main" val="354593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391C18-DDE8-4157-B83D-E509DA6F3CC1}"/>
              </a:ext>
            </a:extLst>
          </p:cNvPr>
          <p:cNvPicPr>
            <a:picLocks noGrp="1" noChangeAspect="1"/>
          </p:cNvPicPr>
          <p:nvPr>
            <p:ph idx="1"/>
          </p:nvPr>
        </p:nvPicPr>
        <p:blipFill rotWithShape="1">
          <a:blip r:embed="rId2"/>
          <a:srcRect l="13888" t="21892" r="16871" b="40998"/>
          <a:stretch/>
        </p:blipFill>
        <p:spPr>
          <a:xfrm>
            <a:off x="1012874" y="548640"/>
            <a:ext cx="10255348" cy="5092505"/>
          </a:xfrm>
          <a:prstGeom prst="rect">
            <a:avLst/>
          </a:prstGeom>
        </p:spPr>
      </p:pic>
    </p:spTree>
    <p:extLst>
      <p:ext uri="{BB962C8B-B14F-4D97-AF65-F5344CB8AC3E}">
        <p14:creationId xmlns:p14="http://schemas.microsoft.com/office/powerpoint/2010/main" val="2183265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MASTER COMPONENTS</a:t>
            </a:r>
          </a:p>
        </p:txBody>
      </p:sp>
      <p:pic>
        <p:nvPicPr>
          <p:cNvPr id="4" name="Content Placeholder 3">
            <a:extLst>
              <a:ext uri="{FF2B5EF4-FFF2-40B4-BE49-F238E27FC236}">
                <a16:creationId xmlns:a16="http://schemas.microsoft.com/office/drawing/2014/main" id="{A5A0A18F-E0DA-40E7-9608-E45F17CE0F10}"/>
              </a:ext>
            </a:extLst>
          </p:cNvPr>
          <p:cNvPicPr>
            <a:picLocks noGrp="1" noChangeAspect="1"/>
          </p:cNvPicPr>
          <p:nvPr>
            <p:ph idx="1"/>
          </p:nvPr>
        </p:nvPicPr>
        <p:blipFill rotWithShape="1">
          <a:blip r:embed="rId2"/>
          <a:srcRect l="14117" t="40957" r="15036" b="9043"/>
          <a:stretch/>
        </p:blipFill>
        <p:spPr>
          <a:xfrm>
            <a:off x="1294228" y="2152358"/>
            <a:ext cx="9861452" cy="3629464"/>
          </a:xfrm>
          <a:prstGeom prst="rect">
            <a:avLst/>
          </a:prstGeom>
        </p:spPr>
      </p:pic>
    </p:spTree>
    <p:extLst>
      <p:ext uri="{BB962C8B-B14F-4D97-AF65-F5344CB8AC3E}">
        <p14:creationId xmlns:p14="http://schemas.microsoft.com/office/powerpoint/2010/main" val="1570396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242786-BC94-414E-AAAE-46E5D3335851}"/>
              </a:ext>
            </a:extLst>
          </p:cNvPr>
          <p:cNvPicPr>
            <a:picLocks noChangeAspect="1"/>
          </p:cNvPicPr>
          <p:nvPr/>
        </p:nvPicPr>
        <p:blipFill rotWithShape="1">
          <a:blip r:embed="rId2"/>
          <a:srcRect l="16385" t="40200" r="16691" b="15060"/>
          <a:stretch/>
        </p:blipFill>
        <p:spPr>
          <a:xfrm>
            <a:off x="731520" y="0"/>
            <a:ext cx="10860258" cy="5824026"/>
          </a:xfrm>
          <a:prstGeom prst="rect">
            <a:avLst/>
          </a:prstGeom>
        </p:spPr>
      </p:pic>
    </p:spTree>
    <p:extLst>
      <p:ext uri="{BB962C8B-B14F-4D97-AF65-F5344CB8AC3E}">
        <p14:creationId xmlns:p14="http://schemas.microsoft.com/office/powerpoint/2010/main" val="3474714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MASTER COMPONENTS</a:t>
            </a:r>
          </a:p>
        </p:txBody>
      </p:sp>
      <p:pic>
        <p:nvPicPr>
          <p:cNvPr id="4" name="Content Placeholder 3">
            <a:extLst>
              <a:ext uri="{FF2B5EF4-FFF2-40B4-BE49-F238E27FC236}">
                <a16:creationId xmlns:a16="http://schemas.microsoft.com/office/drawing/2014/main" id="{EE18A9B8-F92D-4BA8-9415-21C8E6D10BD3}"/>
              </a:ext>
            </a:extLst>
          </p:cNvPr>
          <p:cNvPicPr>
            <a:picLocks noGrp="1" noChangeAspect="1"/>
          </p:cNvPicPr>
          <p:nvPr>
            <p:ph idx="1"/>
          </p:nvPr>
        </p:nvPicPr>
        <p:blipFill rotWithShape="1">
          <a:blip r:embed="rId2"/>
          <a:srcRect l="14065" t="32801" r="15692" b="8156"/>
          <a:stretch/>
        </p:blipFill>
        <p:spPr>
          <a:xfrm>
            <a:off x="1451578" y="2082018"/>
            <a:ext cx="9268003" cy="3713871"/>
          </a:xfrm>
          <a:prstGeom prst="rect">
            <a:avLst/>
          </a:prstGeom>
        </p:spPr>
      </p:pic>
    </p:spTree>
    <p:extLst>
      <p:ext uri="{BB962C8B-B14F-4D97-AF65-F5344CB8AC3E}">
        <p14:creationId xmlns:p14="http://schemas.microsoft.com/office/powerpoint/2010/main" val="421263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MASTER COMPONENTS</a:t>
            </a:r>
          </a:p>
        </p:txBody>
      </p:sp>
      <p:pic>
        <p:nvPicPr>
          <p:cNvPr id="4" name="Content Placeholder 3">
            <a:extLst>
              <a:ext uri="{FF2B5EF4-FFF2-40B4-BE49-F238E27FC236}">
                <a16:creationId xmlns:a16="http://schemas.microsoft.com/office/drawing/2014/main" id="{96B89AD1-F8F5-47C2-971F-E2F6FDE86FD2}"/>
              </a:ext>
            </a:extLst>
          </p:cNvPr>
          <p:cNvPicPr>
            <a:picLocks noGrp="1" noChangeAspect="1"/>
          </p:cNvPicPr>
          <p:nvPr>
            <p:ph idx="1"/>
          </p:nvPr>
        </p:nvPicPr>
        <p:blipFill rotWithShape="1">
          <a:blip r:embed="rId2"/>
          <a:srcRect l="14117" t="24747" r="16641" b="16530"/>
          <a:stretch/>
        </p:blipFill>
        <p:spPr>
          <a:xfrm>
            <a:off x="801858" y="1969477"/>
            <a:ext cx="10252996" cy="3657600"/>
          </a:xfrm>
          <a:prstGeom prst="rect">
            <a:avLst/>
          </a:prstGeom>
        </p:spPr>
      </p:pic>
    </p:spTree>
    <p:extLst>
      <p:ext uri="{BB962C8B-B14F-4D97-AF65-F5344CB8AC3E}">
        <p14:creationId xmlns:p14="http://schemas.microsoft.com/office/powerpoint/2010/main" val="3114220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MASTER COMPONENTS</a:t>
            </a:r>
          </a:p>
        </p:txBody>
      </p:sp>
      <p:pic>
        <p:nvPicPr>
          <p:cNvPr id="4" name="Content Placeholder 3">
            <a:extLst>
              <a:ext uri="{FF2B5EF4-FFF2-40B4-BE49-F238E27FC236}">
                <a16:creationId xmlns:a16="http://schemas.microsoft.com/office/drawing/2014/main" id="{A176D066-8445-4C90-B2AA-045755C8C956}"/>
              </a:ext>
            </a:extLst>
          </p:cNvPr>
          <p:cNvPicPr>
            <a:picLocks noGrp="1" noChangeAspect="1"/>
          </p:cNvPicPr>
          <p:nvPr>
            <p:ph idx="1"/>
          </p:nvPr>
        </p:nvPicPr>
        <p:blipFill rotWithShape="1">
          <a:blip r:embed="rId2"/>
          <a:srcRect l="14117" t="34126" r="15954" b="8373"/>
          <a:stretch/>
        </p:blipFill>
        <p:spPr>
          <a:xfrm>
            <a:off x="618978" y="2082018"/>
            <a:ext cx="10621108" cy="3713871"/>
          </a:xfrm>
          <a:prstGeom prst="rect">
            <a:avLst/>
          </a:prstGeom>
        </p:spPr>
      </p:pic>
    </p:spTree>
    <p:extLst>
      <p:ext uri="{BB962C8B-B14F-4D97-AF65-F5344CB8AC3E}">
        <p14:creationId xmlns:p14="http://schemas.microsoft.com/office/powerpoint/2010/main" val="86454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SLAVE COMPONENTS</a:t>
            </a:r>
          </a:p>
        </p:txBody>
      </p:sp>
      <p:pic>
        <p:nvPicPr>
          <p:cNvPr id="4" name="Content Placeholder 3">
            <a:extLst>
              <a:ext uri="{FF2B5EF4-FFF2-40B4-BE49-F238E27FC236}">
                <a16:creationId xmlns:a16="http://schemas.microsoft.com/office/drawing/2014/main" id="{210AD874-285E-40D1-A2A5-6F398020615F}"/>
              </a:ext>
            </a:extLst>
          </p:cNvPr>
          <p:cNvPicPr>
            <a:picLocks noGrp="1" noChangeAspect="1"/>
          </p:cNvPicPr>
          <p:nvPr>
            <p:ph idx="1"/>
          </p:nvPr>
        </p:nvPicPr>
        <p:blipFill rotWithShape="1">
          <a:blip r:embed="rId2"/>
          <a:srcRect l="14116" t="35979" r="23750" b="18348"/>
          <a:stretch/>
        </p:blipFill>
        <p:spPr>
          <a:xfrm>
            <a:off x="905291" y="2377440"/>
            <a:ext cx="9603275" cy="3291839"/>
          </a:xfrm>
          <a:prstGeom prst="rect">
            <a:avLst/>
          </a:prstGeom>
        </p:spPr>
      </p:pic>
    </p:spTree>
    <p:extLst>
      <p:ext uri="{BB962C8B-B14F-4D97-AF65-F5344CB8AC3E}">
        <p14:creationId xmlns:p14="http://schemas.microsoft.com/office/powerpoint/2010/main" val="711705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SLAVE COMPONENTS</a:t>
            </a:r>
          </a:p>
        </p:txBody>
      </p:sp>
      <p:pic>
        <p:nvPicPr>
          <p:cNvPr id="4" name="Content Placeholder 3">
            <a:extLst>
              <a:ext uri="{FF2B5EF4-FFF2-40B4-BE49-F238E27FC236}">
                <a16:creationId xmlns:a16="http://schemas.microsoft.com/office/drawing/2014/main" id="{B3C61BDE-99A2-4C9B-BA63-8C0D782DF737}"/>
              </a:ext>
            </a:extLst>
          </p:cNvPr>
          <p:cNvPicPr>
            <a:picLocks noGrp="1" noChangeAspect="1"/>
          </p:cNvPicPr>
          <p:nvPr>
            <p:ph idx="1"/>
          </p:nvPr>
        </p:nvPicPr>
        <p:blipFill rotWithShape="1">
          <a:blip r:embed="rId2"/>
          <a:srcRect l="15034" t="36981" r="15725" b="7150"/>
          <a:stretch/>
        </p:blipFill>
        <p:spPr>
          <a:xfrm>
            <a:off x="1285119" y="2096086"/>
            <a:ext cx="9603275" cy="3643532"/>
          </a:xfrm>
          <a:prstGeom prst="rect">
            <a:avLst/>
          </a:prstGeom>
        </p:spPr>
      </p:pic>
    </p:spTree>
    <p:extLst>
      <p:ext uri="{BB962C8B-B14F-4D97-AF65-F5344CB8AC3E}">
        <p14:creationId xmlns:p14="http://schemas.microsoft.com/office/powerpoint/2010/main" val="59273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Kubernetes architecture: SLAVE COMPONENTS</a:t>
            </a:r>
          </a:p>
        </p:txBody>
      </p:sp>
      <p:pic>
        <p:nvPicPr>
          <p:cNvPr id="4" name="Content Placeholder 3">
            <a:extLst>
              <a:ext uri="{FF2B5EF4-FFF2-40B4-BE49-F238E27FC236}">
                <a16:creationId xmlns:a16="http://schemas.microsoft.com/office/drawing/2014/main" id="{5D8B4F81-8144-4C11-A611-B53B3E81F742}"/>
              </a:ext>
            </a:extLst>
          </p:cNvPr>
          <p:cNvPicPr>
            <a:picLocks noGrp="1" noChangeAspect="1"/>
          </p:cNvPicPr>
          <p:nvPr>
            <p:ph idx="1"/>
          </p:nvPr>
        </p:nvPicPr>
        <p:blipFill rotWithShape="1">
          <a:blip r:embed="rId2"/>
          <a:srcRect l="15722" t="34535" r="15265" b="9189"/>
          <a:stretch/>
        </p:blipFill>
        <p:spPr>
          <a:xfrm>
            <a:off x="886266" y="2082018"/>
            <a:ext cx="9931790" cy="3742007"/>
          </a:xfrm>
          <a:prstGeom prst="rect">
            <a:avLst/>
          </a:prstGeom>
        </p:spPr>
      </p:pic>
    </p:spTree>
    <p:extLst>
      <p:ext uri="{BB962C8B-B14F-4D97-AF65-F5344CB8AC3E}">
        <p14:creationId xmlns:p14="http://schemas.microsoft.com/office/powerpoint/2010/main" val="3666611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BEDEB-9CFE-41E4-9867-776A776E51D9}"/>
              </a:ext>
            </a:extLst>
          </p:cNvPr>
          <p:cNvSpPr>
            <a:spLocks noGrp="1"/>
          </p:cNvSpPr>
          <p:nvPr>
            <p:ph type="title"/>
          </p:nvPr>
        </p:nvSpPr>
        <p:spPr/>
        <p:txBody>
          <a:bodyPr/>
          <a:lstStyle/>
          <a:p>
            <a:r>
              <a:rPr lang="en-US" dirty="0"/>
              <a:t>Kubernetes Installation</a:t>
            </a:r>
          </a:p>
        </p:txBody>
      </p:sp>
      <p:pic>
        <p:nvPicPr>
          <p:cNvPr id="4" name="Content Placeholder 3">
            <a:extLst>
              <a:ext uri="{FF2B5EF4-FFF2-40B4-BE49-F238E27FC236}">
                <a16:creationId xmlns:a16="http://schemas.microsoft.com/office/drawing/2014/main" id="{798AE3D0-FD14-4387-A3AC-3A1962178763}"/>
              </a:ext>
            </a:extLst>
          </p:cNvPr>
          <p:cNvPicPr>
            <a:picLocks noGrp="1" noChangeAspect="1"/>
          </p:cNvPicPr>
          <p:nvPr>
            <p:ph idx="1"/>
          </p:nvPr>
        </p:nvPicPr>
        <p:blipFill rotWithShape="1">
          <a:blip r:embed="rId2"/>
          <a:srcRect l="15034" t="26378" r="15954" b="43206"/>
          <a:stretch/>
        </p:blipFill>
        <p:spPr>
          <a:xfrm>
            <a:off x="1772529" y="2447778"/>
            <a:ext cx="8004517" cy="3038622"/>
          </a:xfrm>
          <a:prstGeom prst="rect">
            <a:avLst/>
          </a:prstGeom>
        </p:spPr>
      </p:pic>
    </p:spTree>
    <p:extLst>
      <p:ext uri="{BB962C8B-B14F-4D97-AF65-F5344CB8AC3E}">
        <p14:creationId xmlns:p14="http://schemas.microsoft.com/office/powerpoint/2010/main" val="2281639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8E33-2617-4329-A1C1-EDCBC6B6D069}"/>
              </a:ext>
            </a:extLst>
          </p:cNvPr>
          <p:cNvSpPr>
            <a:spLocks noGrp="1"/>
          </p:cNvSpPr>
          <p:nvPr>
            <p:ph type="title"/>
          </p:nvPr>
        </p:nvSpPr>
        <p:spPr/>
        <p:txBody>
          <a:bodyPr/>
          <a:lstStyle/>
          <a:p>
            <a:r>
              <a:rPr lang="en-US" dirty="0"/>
              <a:t>Kubernetes Installation</a:t>
            </a:r>
          </a:p>
        </p:txBody>
      </p:sp>
      <p:pic>
        <p:nvPicPr>
          <p:cNvPr id="4" name="Content Placeholder 3">
            <a:extLst>
              <a:ext uri="{FF2B5EF4-FFF2-40B4-BE49-F238E27FC236}">
                <a16:creationId xmlns:a16="http://schemas.microsoft.com/office/drawing/2014/main" id="{4F8A6639-E3B5-4956-A5D9-F5FF3F2F672C}"/>
              </a:ext>
            </a:extLst>
          </p:cNvPr>
          <p:cNvPicPr>
            <a:picLocks noGrp="1" noChangeAspect="1"/>
          </p:cNvPicPr>
          <p:nvPr>
            <p:ph idx="1"/>
          </p:nvPr>
        </p:nvPicPr>
        <p:blipFill rotWithShape="1">
          <a:blip r:embed="rId2"/>
          <a:srcRect l="14576" t="35350" r="15820" b="13379"/>
          <a:stretch/>
        </p:blipFill>
        <p:spPr>
          <a:xfrm>
            <a:off x="1617785" y="2110154"/>
            <a:ext cx="9200270" cy="3699803"/>
          </a:xfrm>
          <a:prstGeom prst="rect">
            <a:avLst/>
          </a:prstGeom>
        </p:spPr>
      </p:pic>
    </p:spTree>
    <p:extLst>
      <p:ext uri="{BB962C8B-B14F-4D97-AF65-F5344CB8AC3E}">
        <p14:creationId xmlns:p14="http://schemas.microsoft.com/office/powerpoint/2010/main" val="748223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Working of Kubernetes</a:t>
            </a:r>
          </a:p>
        </p:txBody>
      </p:sp>
      <p:pic>
        <p:nvPicPr>
          <p:cNvPr id="4" name="Content Placeholder 3">
            <a:extLst>
              <a:ext uri="{FF2B5EF4-FFF2-40B4-BE49-F238E27FC236}">
                <a16:creationId xmlns:a16="http://schemas.microsoft.com/office/drawing/2014/main" id="{05D243F9-7A4E-4EB6-8450-C8DA321313AA}"/>
              </a:ext>
            </a:extLst>
          </p:cNvPr>
          <p:cNvPicPr>
            <a:picLocks noGrp="1" noChangeAspect="1"/>
          </p:cNvPicPr>
          <p:nvPr>
            <p:ph idx="1"/>
          </p:nvPr>
        </p:nvPicPr>
        <p:blipFill rotWithShape="1">
          <a:blip r:embed="rId2"/>
          <a:srcRect l="13888" t="32496" r="18017" b="16529"/>
          <a:stretch/>
        </p:blipFill>
        <p:spPr>
          <a:xfrm>
            <a:off x="1631852" y="2391508"/>
            <a:ext cx="8525022" cy="2954215"/>
          </a:xfrm>
          <a:prstGeom prst="rect">
            <a:avLst/>
          </a:prstGeom>
        </p:spPr>
      </p:pic>
    </p:spTree>
    <p:extLst>
      <p:ext uri="{BB962C8B-B14F-4D97-AF65-F5344CB8AC3E}">
        <p14:creationId xmlns:p14="http://schemas.microsoft.com/office/powerpoint/2010/main" val="716543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36B2-E2B9-466D-B662-65B474E786DA}"/>
              </a:ext>
            </a:extLst>
          </p:cNvPr>
          <p:cNvSpPr>
            <a:spLocks noGrp="1"/>
          </p:cNvSpPr>
          <p:nvPr>
            <p:ph type="title"/>
          </p:nvPr>
        </p:nvSpPr>
        <p:spPr/>
        <p:txBody>
          <a:bodyPr/>
          <a:lstStyle/>
          <a:p>
            <a:r>
              <a:rPr lang="en-US" dirty="0"/>
              <a:t>Working of Kubernetes</a:t>
            </a:r>
          </a:p>
        </p:txBody>
      </p:sp>
      <p:pic>
        <p:nvPicPr>
          <p:cNvPr id="4" name="Content Placeholder 3">
            <a:extLst>
              <a:ext uri="{FF2B5EF4-FFF2-40B4-BE49-F238E27FC236}">
                <a16:creationId xmlns:a16="http://schemas.microsoft.com/office/drawing/2014/main" id="{8FB18F0B-15A6-4112-9C67-1D03AAF9B2F7}"/>
              </a:ext>
            </a:extLst>
          </p:cNvPr>
          <p:cNvPicPr>
            <a:picLocks noGrp="1" noChangeAspect="1"/>
          </p:cNvPicPr>
          <p:nvPr>
            <p:ph idx="1"/>
          </p:nvPr>
        </p:nvPicPr>
        <p:blipFill rotWithShape="1">
          <a:blip r:embed="rId2"/>
          <a:srcRect l="13658" t="36573" r="15724" b="10303"/>
          <a:stretch/>
        </p:blipFill>
        <p:spPr>
          <a:xfrm>
            <a:off x="1451580" y="2053884"/>
            <a:ext cx="9603274" cy="3446584"/>
          </a:xfrm>
          <a:prstGeom prst="rect">
            <a:avLst/>
          </a:prstGeom>
        </p:spPr>
      </p:pic>
    </p:spTree>
    <p:extLst>
      <p:ext uri="{BB962C8B-B14F-4D97-AF65-F5344CB8AC3E}">
        <p14:creationId xmlns:p14="http://schemas.microsoft.com/office/powerpoint/2010/main" val="281019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0D33-3258-4493-89CF-0955906A9DB6}"/>
              </a:ext>
            </a:extLst>
          </p:cNvPr>
          <p:cNvSpPr>
            <a:spLocks noGrp="1"/>
          </p:cNvSpPr>
          <p:nvPr>
            <p:ph type="title"/>
          </p:nvPr>
        </p:nvSpPr>
        <p:spPr/>
        <p:txBody>
          <a:bodyPr>
            <a:normAutofit/>
          </a:bodyPr>
          <a:lstStyle/>
          <a:p>
            <a:r>
              <a:rPr lang="en-US" sz="4000" u="sng" dirty="0"/>
              <a:t>AGENDA</a:t>
            </a:r>
          </a:p>
        </p:txBody>
      </p:sp>
      <p:pic>
        <p:nvPicPr>
          <p:cNvPr id="4" name="Content Placeholder 3">
            <a:extLst>
              <a:ext uri="{FF2B5EF4-FFF2-40B4-BE49-F238E27FC236}">
                <a16:creationId xmlns:a16="http://schemas.microsoft.com/office/drawing/2014/main" id="{B248A581-5CA3-42EA-9251-6B5912271C79}"/>
              </a:ext>
            </a:extLst>
          </p:cNvPr>
          <p:cNvPicPr>
            <a:picLocks noGrp="1" noChangeAspect="1"/>
          </p:cNvPicPr>
          <p:nvPr>
            <p:ph idx="1"/>
          </p:nvPr>
        </p:nvPicPr>
        <p:blipFill rotWithShape="1">
          <a:blip r:embed="rId2"/>
          <a:srcRect l="14306" t="33718" r="16183" b="17766"/>
          <a:stretch/>
        </p:blipFill>
        <p:spPr>
          <a:xfrm>
            <a:off x="633046" y="1997612"/>
            <a:ext cx="10930597" cy="3713871"/>
          </a:xfrm>
          <a:prstGeom prst="rect">
            <a:avLst/>
          </a:prstGeom>
        </p:spPr>
      </p:pic>
    </p:spTree>
    <p:extLst>
      <p:ext uri="{BB962C8B-B14F-4D97-AF65-F5344CB8AC3E}">
        <p14:creationId xmlns:p14="http://schemas.microsoft.com/office/powerpoint/2010/main" val="43469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Working of Kubernetes</a:t>
            </a:r>
          </a:p>
        </p:txBody>
      </p:sp>
      <p:pic>
        <p:nvPicPr>
          <p:cNvPr id="4" name="Content Placeholder 3">
            <a:extLst>
              <a:ext uri="{FF2B5EF4-FFF2-40B4-BE49-F238E27FC236}">
                <a16:creationId xmlns:a16="http://schemas.microsoft.com/office/drawing/2014/main" id="{EA183154-B7D3-463E-A1BA-5948704D9CB2}"/>
              </a:ext>
            </a:extLst>
          </p:cNvPr>
          <p:cNvPicPr>
            <a:picLocks noGrp="1" noChangeAspect="1"/>
          </p:cNvPicPr>
          <p:nvPr>
            <p:ph idx="1"/>
          </p:nvPr>
        </p:nvPicPr>
        <p:blipFill rotWithShape="1">
          <a:blip r:embed="rId2"/>
          <a:srcRect l="13887" t="29641" r="16412" b="16937"/>
          <a:stretch/>
        </p:blipFill>
        <p:spPr>
          <a:xfrm>
            <a:off x="1451579" y="1997612"/>
            <a:ext cx="9211732" cy="3756074"/>
          </a:xfrm>
          <a:prstGeom prst="rect">
            <a:avLst/>
          </a:prstGeom>
        </p:spPr>
      </p:pic>
    </p:spTree>
    <p:extLst>
      <p:ext uri="{BB962C8B-B14F-4D97-AF65-F5344CB8AC3E}">
        <p14:creationId xmlns:p14="http://schemas.microsoft.com/office/powerpoint/2010/main" val="3916947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Working of Kubernetes</a:t>
            </a:r>
          </a:p>
        </p:txBody>
      </p:sp>
      <p:pic>
        <p:nvPicPr>
          <p:cNvPr id="4" name="Content Placeholder 3">
            <a:extLst>
              <a:ext uri="{FF2B5EF4-FFF2-40B4-BE49-F238E27FC236}">
                <a16:creationId xmlns:a16="http://schemas.microsoft.com/office/drawing/2014/main" id="{A9C48682-4CDC-4EE7-97E8-BBAC48113725}"/>
              </a:ext>
            </a:extLst>
          </p:cNvPr>
          <p:cNvPicPr>
            <a:picLocks noGrp="1" noChangeAspect="1"/>
          </p:cNvPicPr>
          <p:nvPr>
            <p:ph idx="1"/>
          </p:nvPr>
        </p:nvPicPr>
        <p:blipFill rotWithShape="1">
          <a:blip r:embed="rId2"/>
          <a:srcRect l="13658" t="36165" r="18017" b="5120"/>
          <a:stretch/>
        </p:blipFill>
        <p:spPr>
          <a:xfrm>
            <a:off x="492369" y="2180492"/>
            <a:ext cx="10832123" cy="3657599"/>
          </a:xfrm>
          <a:prstGeom prst="rect">
            <a:avLst/>
          </a:prstGeom>
        </p:spPr>
      </p:pic>
    </p:spTree>
    <p:extLst>
      <p:ext uri="{BB962C8B-B14F-4D97-AF65-F5344CB8AC3E}">
        <p14:creationId xmlns:p14="http://schemas.microsoft.com/office/powerpoint/2010/main" val="3553631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Deployments in </a:t>
            </a:r>
            <a:r>
              <a:rPr lang="en-US" dirty="0" err="1"/>
              <a:t>kubernetes</a:t>
            </a:r>
            <a:endParaRPr lang="en-US" dirty="0"/>
          </a:p>
        </p:txBody>
      </p:sp>
      <p:pic>
        <p:nvPicPr>
          <p:cNvPr id="4" name="Content Placeholder 3">
            <a:extLst>
              <a:ext uri="{FF2B5EF4-FFF2-40B4-BE49-F238E27FC236}">
                <a16:creationId xmlns:a16="http://schemas.microsoft.com/office/drawing/2014/main" id="{3B6DC238-20A1-408E-869D-0B927F5190DE}"/>
              </a:ext>
            </a:extLst>
          </p:cNvPr>
          <p:cNvPicPr>
            <a:picLocks noGrp="1" noChangeAspect="1"/>
          </p:cNvPicPr>
          <p:nvPr>
            <p:ph idx="1"/>
          </p:nvPr>
        </p:nvPicPr>
        <p:blipFill rotWithShape="1">
          <a:blip r:embed="rId2"/>
          <a:srcRect l="14117" t="22515" r="15265" b="50947"/>
          <a:stretch/>
        </p:blipFill>
        <p:spPr>
          <a:xfrm>
            <a:off x="1294228" y="2644726"/>
            <a:ext cx="7090117" cy="2630660"/>
          </a:xfrm>
          <a:prstGeom prst="rect">
            <a:avLst/>
          </a:prstGeom>
        </p:spPr>
      </p:pic>
    </p:spTree>
    <p:extLst>
      <p:ext uri="{BB962C8B-B14F-4D97-AF65-F5344CB8AC3E}">
        <p14:creationId xmlns:p14="http://schemas.microsoft.com/office/powerpoint/2010/main" val="1322414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F2EFF-CFD8-467B-8CD7-098194AA6CA3}"/>
              </a:ext>
            </a:extLst>
          </p:cNvPr>
          <p:cNvSpPr>
            <a:spLocks noGrp="1"/>
          </p:cNvSpPr>
          <p:nvPr>
            <p:ph type="title"/>
          </p:nvPr>
        </p:nvSpPr>
        <p:spPr/>
        <p:txBody>
          <a:bodyPr/>
          <a:lstStyle/>
          <a:p>
            <a:r>
              <a:rPr lang="en-US" dirty="0"/>
              <a:t>Deployments in </a:t>
            </a:r>
            <a:r>
              <a:rPr lang="en-US" dirty="0" err="1"/>
              <a:t>kubernetes</a:t>
            </a:r>
            <a:endParaRPr lang="en-US" dirty="0"/>
          </a:p>
        </p:txBody>
      </p:sp>
      <p:pic>
        <p:nvPicPr>
          <p:cNvPr id="4" name="Content Placeholder 3">
            <a:extLst>
              <a:ext uri="{FF2B5EF4-FFF2-40B4-BE49-F238E27FC236}">
                <a16:creationId xmlns:a16="http://schemas.microsoft.com/office/drawing/2014/main" id="{7A9B7E69-8244-4ED6-B2E7-E2C554257D4F}"/>
              </a:ext>
            </a:extLst>
          </p:cNvPr>
          <p:cNvPicPr>
            <a:picLocks noGrp="1" noChangeAspect="1"/>
          </p:cNvPicPr>
          <p:nvPr>
            <p:ph idx="1"/>
          </p:nvPr>
        </p:nvPicPr>
        <p:blipFill rotWithShape="1">
          <a:blip r:embed="rId2"/>
          <a:srcRect l="16263" t="27167" r="16854" b="13463"/>
          <a:stretch/>
        </p:blipFill>
        <p:spPr>
          <a:xfrm>
            <a:off x="829994" y="2208628"/>
            <a:ext cx="9889587" cy="3657600"/>
          </a:xfrm>
          <a:prstGeom prst="rect">
            <a:avLst/>
          </a:prstGeom>
        </p:spPr>
      </p:pic>
    </p:spTree>
    <p:extLst>
      <p:ext uri="{BB962C8B-B14F-4D97-AF65-F5344CB8AC3E}">
        <p14:creationId xmlns:p14="http://schemas.microsoft.com/office/powerpoint/2010/main" val="4081681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9A5-E515-4A92-A292-0F6C44DF5BF4}"/>
              </a:ext>
            </a:extLst>
          </p:cNvPr>
          <p:cNvSpPr>
            <a:spLocks noGrp="1"/>
          </p:cNvSpPr>
          <p:nvPr>
            <p:ph type="title"/>
          </p:nvPr>
        </p:nvSpPr>
        <p:spPr/>
        <p:txBody>
          <a:bodyPr/>
          <a:lstStyle/>
          <a:p>
            <a:r>
              <a:rPr lang="en-US" dirty="0"/>
              <a:t>YAML Syntax for  Deployments</a:t>
            </a:r>
          </a:p>
        </p:txBody>
      </p:sp>
      <p:pic>
        <p:nvPicPr>
          <p:cNvPr id="4" name="Content Placeholder 3">
            <a:extLst>
              <a:ext uri="{FF2B5EF4-FFF2-40B4-BE49-F238E27FC236}">
                <a16:creationId xmlns:a16="http://schemas.microsoft.com/office/drawing/2014/main" id="{D3D7E145-7467-45DC-970C-F9195A03C863}"/>
              </a:ext>
            </a:extLst>
          </p:cNvPr>
          <p:cNvPicPr>
            <a:picLocks noGrp="1" noChangeAspect="1"/>
          </p:cNvPicPr>
          <p:nvPr>
            <p:ph idx="1"/>
          </p:nvPr>
        </p:nvPicPr>
        <p:blipFill rotWithShape="1">
          <a:blip r:embed="rId2"/>
          <a:srcRect l="15303" t="36166" r="24708" b="8780"/>
          <a:stretch/>
        </p:blipFill>
        <p:spPr>
          <a:xfrm>
            <a:off x="323557" y="1853754"/>
            <a:ext cx="11507372" cy="4040609"/>
          </a:xfrm>
          <a:prstGeom prst="rect">
            <a:avLst/>
          </a:prstGeom>
        </p:spPr>
      </p:pic>
    </p:spTree>
    <p:extLst>
      <p:ext uri="{BB962C8B-B14F-4D97-AF65-F5344CB8AC3E}">
        <p14:creationId xmlns:p14="http://schemas.microsoft.com/office/powerpoint/2010/main" val="4170229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5D73-E58E-46FE-9D5D-E8D1AF246F9F}"/>
              </a:ext>
            </a:extLst>
          </p:cNvPr>
          <p:cNvSpPr>
            <a:spLocks noGrp="1"/>
          </p:cNvSpPr>
          <p:nvPr>
            <p:ph type="title"/>
          </p:nvPr>
        </p:nvSpPr>
        <p:spPr/>
        <p:txBody>
          <a:bodyPr/>
          <a:lstStyle/>
          <a:p>
            <a:r>
              <a:rPr lang="en-US" dirty="0"/>
              <a:t>Creating a </a:t>
            </a:r>
            <a:r>
              <a:rPr lang="en-US" dirty="0" err="1"/>
              <a:t>DePLOYMNET</a:t>
            </a:r>
            <a:endParaRPr lang="en-US" dirty="0"/>
          </a:p>
        </p:txBody>
      </p:sp>
      <p:pic>
        <p:nvPicPr>
          <p:cNvPr id="4" name="Content Placeholder 3">
            <a:extLst>
              <a:ext uri="{FF2B5EF4-FFF2-40B4-BE49-F238E27FC236}">
                <a16:creationId xmlns:a16="http://schemas.microsoft.com/office/drawing/2014/main" id="{224D1C86-7116-4D2B-B569-C430EDF58587}"/>
              </a:ext>
            </a:extLst>
          </p:cNvPr>
          <p:cNvPicPr>
            <a:picLocks noGrp="1" noChangeAspect="1"/>
          </p:cNvPicPr>
          <p:nvPr>
            <p:ph idx="1"/>
          </p:nvPr>
        </p:nvPicPr>
        <p:blipFill rotWithShape="1">
          <a:blip r:embed="rId2"/>
          <a:srcRect l="14065" t="29345" r="17384" b="14241"/>
          <a:stretch/>
        </p:blipFill>
        <p:spPr>
          <a:xfrm>
            <a:off x="1041009" y="2166426"/>
            <a:ext cx="9861453" cy="3573192"/>
          </a:xfrm>
          <a:prstGeom prst="rect">
            <a:avLst/>
          </a:prstGeom>
        </p:spPr>
      </p:pic>
    </p:spTree>
    <p:extLst>
      <p:ext uri="{BB962C8B-B14F-4D97-AF65-F5344CB8AC3E}">
        <p14:creationId xmlns:p14="http://schemas.microsoft.com/office/powerpoint/2010/main" val="1312025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C8253-5EE4-476A-A88E-E4A3B58E23BE}"/>
              </a:ext>
            </a:extLst>
          </p:cNvPr>
          <p:cNvSpPr>
            <a:spLocks noGrp="1"/>
          </p:cNvSpPr>
          <p:nvPr>
            <p:ph type="title"/>
          </p:nvPr>
        </p:nvSpPr>
        <p:spPr/>
        <p:txBody>
          <a:bodyPr/>
          <a:lstStyle/>
          <a:p>
            <a:r>
              <a:rPr lang="en-US" dirty="0"/>
              <a:t>LISTING THE PODS</a:t>
            </a:r>
          </a:p>
        </p:txBody>
      </p:sp>
      <p:pic>
        <p:nvPicPr>
          <p:cNvPr id="4" name="Content Placeholder 3">
            <a:extLst>
              <a:ext uri="{FF2B5EF4-FFF2-40B4-BE49-F238E27FC236}">
                <a16:creationId xmlns:a16="http://schemas.microsoft.com/office/drawing/2014/main" id="{24B7969E-C9A2-42B0-84F9-AB99A484E8FE}"/>
              </a:ext>
            </a:extLst>
          </p:cNvPr>
          <p:cNvPicPr>
            <a:picLocks noGrp="1" noChangeAspect="1"/>
          </p:cNvPicPr>
          <p:nvPr>
            <p:ph idx="1"/>
          </p:nvPr>
        </p:nvPicPr>
        <p:blipFill rotWithShape="1">
          <a:blip r:embed="rId2"/>
          <a:srcRect l="13888" t="25563" r="15724" b="13675"/>
          <a:stretch/>
        </p:blipFill>
        <p:spPr>
          <a:xfrm>
            <a:off x="863088" y="2039816"/>
            <a:ext cx="9603275" cy="3699802"/>
          </a:xfrm>
          <a:prstGeom prst="rect">
            <a:avLst/>
          </a:prstGeom>
        </p:spPr>
      </p:pic>
    </p:spTree>
    <p:extLst>
      <p:ext uri="{BB962C8B-B14F-4D97-AF65-F5344CB8AC3E}">
        <p14:creationId xmlns:p14="http://schemas.microsoft.com/office/powerpoint/2010/main" val="2467397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B6C2-0313-4AFA-805B-F379F8149317}"/>
              </a:ext>
            </a:extLst>
          </p:cNvPr>
          <p:cNvSpPr>
            <a:spLocks noGrp="1"/>
          </p:cNvSpPr>
          <p:nvPr>
            <p:ph type="title"/>
          </p:nvPr>
        </p:nvSpPr>
        <p:spPr/>
        <p:txBody>
          <a:bodyPr/>
          <a:lstStyle/>
          <a:p>
            <a:r>
              <a:rPr lang="en-US" dirty="0"/>
              <a:t>CREATING A SERVICE</a:t>
            </a:r>
          </a:p>
        </p:txBody>
      </p:sp>
      <p:pic>
        <p:nvPicPr>
          <p:cNvPr id="4" name="Content Placeholder 3">
            <a:extLst>
              <a:ext uri="{FF2B5EF4-FFF2-40B4-BE49-F238E27FC236}">
                <a16:creationId xmlns:a16="http://schemas.microsoft.com/office/drawing/2014/main" id="{96155AF9-6C95-4BA4-81BE-0F0951D9DAA9}"/>
              </a:ext>
            </a:extLst>
          </p:cNvPr>
          <p:cNvPicPr>
            <a:picLocks noGrp="1" noChangeAspect="1"/>
          </p:cNvPicPr>
          <p:nvPr>
            <p:ph idx="1"/>
          </p:nvPr>
        </p:nvPicPr>
        <p:blipFill rotWithShape="1">
          <a:blip r:embed="rId2"/>
          <a:srcRect l="14575" t="20262" r="15955" b="33250"/>
          <a:stretch/>
        </p:blipFill>
        <p:spPr>
          <a:xfrm>
            <a:off x="872197" y="2391509"/>
            <a:ext cx="9045526" cy="3038620"/>
          </a:xfrm>
          <a:prstGeom prst="rect">
            <a:avLst/>
          </a:prstGeom>
        </p:spPr>
      </p:pic>
    </p:spTree>
    <p:extLst>
      <p:ext uri="{BB962C8B-B14F-4D97-AF65-F5344CB8AC3E}">
        <p14:creationId xmlns:p14="http://schemas.microsoft.com/office/powerpoint/2010/main" val="4145312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8C6D-8389-459B-A01D-3BF9F5DE18F8}"/>
              </a:ext>
            </a:extLst>
          </p:cNvPr>
          <p:cNvSpPr>
            <a:spLocks noGrp="1"/>
          </p:cNvSpPr>
          <p:nvPr>
            <p:ph type="title"/>
          </p:nvPr>
        </p:nvSpPr>
        <p:spPr/>
        <p:txBody>
          <a:bodyPr/>
          <a:lstStyle/>
          <a:p>
            <a:r>
              <a:rPr lang="en-US" dirty="0"/>
              <a:t>CREATING A SERVICE</a:t>
            </a:r>
          </a:p>
        </p:txBody>
      </p:sp>
      <p:pic>
        <p:nvPicPr>
          <p:cNvPr id="4" name="Content Placeholder 3">
            <a:extLst>
              <a:ext uri="{FF2B5EF4-FFF2-40B4-BE49-F238E27FC236}">
                <a16:creationId xmlns:a16="http://schemas.microsoft.com/office/drawing/2014/main" id="{0CA0053F-3130-419E-A5DF-1ACF867E223D}"/>
              </a:ext>
            </a:extLst>
          </p:cNvPr>
          <p:cNvPicPr>
            <a:picLocks noGrp="1" noChangeAspect="1"/>
          </p:cNvPicPr>
          <p:nvPr>
            <p:ph idx="1"/>
          </p:nvPr>
        </p:nvPicPr>
        <p:blipFill rotWithShape="1">
          <a:blip r:embed="rId2"/>
          <a:srcRect l="13200" t="28417" r="16642" b="13379"/>
          <a:stretch/>
        </p:blipFill>
        <p:spPr>
          <a:xfrm>
            <a:off x="1451580" y="2152357"/>
            <a:ext cx="9042918" cy="3727938"/>
          </a:xfrm>
          <a:prstGeom prst="rect">
            <a:avLst/>
          </a:prstGeom>
        </p:spPr>
      </p:pic>
    </p:spTree>
    <p:extLst>
      <p:ext uri="{BB962C8B-B14F-4D97-AF65-F5344CB8AC3E}">
        <p14:creationId xmlns:p14="http://schemas.microsoft.com/office/powerpoint/2010/main" val="965068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0642-2115-4021-927E-3CEC2E3265A4}"/>
              </a:ext>
            </a:extLst>
          </p:cNvPr>
          <p:cNvSpPr>
            <a:spLocks noGrp="1"/>
          </p:cNvSpPr>
          <p:nvPr>
            <p:ph type="title"/>
          </p:nvPr>
        </p:nvSpPr>
        <p:spPr/>
        <p:txBody>
          <a:bodyPr/>
          <a:lstStyle/>
          <a:p>
            <a:r>
              <a:rPr lang="en-US" dirty="0"/>
              <a:t>SERVICE TYPES</a:t>
            </a:r>
          </a:p>
        </p:txBody>
      </p:sp>
      <p:pic>
        <p:nvPicPr>
          <p:cNvPr id="4" name="Content Placeholder 3">
            <a:extLst>
              <a:ext uri="{FF2B5EF4-FFF2-40B4-BE49-F238E27FC236}">
                <a16:creationId xmlns:a16="http://schemas.microsoft.com/office/drawing/2014/main" id="{46158638-37B6-4864-B6EA-44CF5182F96B}"/>
              </a:ext>
            </a:extLst>
          </p:cNvPr>
          <p:cNvPicPr>
            <a:picLocks noGrp="1" noChangeAspect="1"/>
          </p:cNvPicPr>
          <p:nvPr>
            <p:ph idx="1"/>
          </p:nvPr>
        </p:nvPicPr>
        <p:blipFill rotWithShape="1">
          <a:blip r:embed="rId2"/>
          <a:srcRect l="14575" t="36165" r="15266" b="7652"/>
          <a:stretch/>
        </p:blipFill>
        <p:spPr>
          <a:xfrm>
            <a:off x="436098" y="2025749"/>
            <a:ext cx="10930597" cy="3530989"/>
          </a:xfrm>
          <a:prstGeom prst="rect">
            <a:avLst/>
          </a:prstGeom>
        </p:spPr>
      </p:pic>
    </p:spTree>
    <p:extLst>
      <p:ext uri="{BB962C8B-B14F-4D97-AF65-F5344CB8AC3E}">
        <p14:creationId xmlns:p14="http://schemas.microsoft.com/office/powerpoint/2010/main" val="388185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69B55F-E103-4340-B706-BBA3C13285AC}"/>
              </a:ext>
            </a:extLst>
          </p:cNvPr>
          <p:cNvPicPr>
            <a:picLocks noGrp="1" noChangeAspect="1"/>
          </p:cNvPicPr>
          <p:nvPr>
            <p:ph idx="1"/>
          </p:nvPr>
        </p:nvPicPr>
        <p:blipFill rotWithShape="1">
          <a:blip r:embed="rId2"/>
          <a:srcRect l="14347" t="36166" r="18705" b="12859"/>
          <a:stretch/>
        </p:blipFill>
        <p:spPr>
          <a:xfrm>
            <a:off x="1153552" y="393896"/>
            <a:ext cx="9748910" cy="5430130"/>
          </a:xfrm>
          <a:prstGeom prst="rect">
            <a:avLst/>
          </a:prstGeom>
        </p:spPr>
      </p:pic>
    </p:spTree>
    <p:extLst>
      <p:ext uri="{BB962C8B-B14F-4D97-AF65-F5344CB8AC3E}">
        <p14:creationId xmlns:p14="http://schemas.microsoft.com/office/powerpoint/2010/main" val="2540818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BF3D-C41F-452C-BAA5-5EABCF634A3F}"/>
              </a:ext>
            </a:extLst>
          </p:cNvPr>
          <p:cNvSpPr>
            <a:spLocks noGrp="1"/>
          </p:cNvSpPr>
          <p:nvPr>
            <p:ph type="title"/>
          </p:nvPr>
        </p:nvSpPr>
        <p:spPr/>
        <p:txBody>
          <a:bodyPr/>
          <a:lstStyle/>
          <a:p>
            <a:r>
              <a:rPr lang="en-US" dirty="0"/>
              <a:t>Creating A </a:t>
            </a:r>
            <a:r>
              <a:rPr lang="en-US" dirty="0" err="1"/>
              <a:t>Nodeport</a:t>
            </a:r>
            <a:r>
              <a:rPr lang="en-US" dirty="0"/>
              <a:t> service</a:t>
            </a:r>
          </a:p>
        </p:txBody>
      </p:sp>
      <p:pic>
        <p:nvPicPr>
          <p:cNvPr id="4" name="Content Placeholder 3">
            <a:extLst>
              <a:ext uri="{FF2B5EF4-FFF2-40B4-BE49-F238E27FC236}">
                <a16:creationId xmlns:a16="http://schemas.microsoft.com/office/drawing/2014/main" id="{D3D6490F-6FAC-451E-A182-1B64C100F03B}"/>
              </a:ext>
            </a:extLst>
          </p:cNvPr>
          <p:cNvPicPr>
            <a:picLocks noGrp="1" noChangeAspect="1"/>
          </p:cNvPicPr>
          <p:nvPr>
            <p:ph idx="1"/>
          </p:nvPr>
        </p:nvPicPr>
        <p:blipFill rotWithShape="1">
          <a:blip r:embed="rId2"/>
          <a:srcRect l="14346" t="30864" r="15495" b="13378"/>
          <a:stretch/>
        </p:blipFill>
        <p:spPr>
          <a:xfrm>
            <a:off x="1045968" y="2011680"/>
            <a:ext cx="10208186" cy="3798277"/>
          </a:xfrm>
          <a:prstGeom prst="rect">
            <a:avLst/>
          </a:prstGeom>
        </p:spPr>
      </p:pic>
    </p:spTree>
    <p:extLst>
      <p:ext uri="{BB962C8B-B14F-4D97-AF65-F5344CB8AC3E}">
        <p14:creationId xmlns:p14="http://schemas.microsoft.com/office/powerpoint/2010/main" val="2985856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F410-FC74-478B-A024-F5EF20883593}"/>
              </a:ext>
            </a:extLst>
          </p:cNvPr>
          <p:cNvSpPr>
            <a:spLocks noGrp="1"/>
          </p:cNvSpPr>
          <p:nvPr>
            <p:ph type="title"/>
          </p:nvPr>
        </p:nvSpPr>
        <p:spPr/>
        <p:txBody>
          <a:bodyPr/>
          <a:lstStyle/>
          <a:p>
            <a:r>
              <a:rPr lang="en-US" dirty="0"/>
              <a:t>CREATING A NODEPORT SERVICE</a:t>
            </a:r>
          </a:p>
        </p:txBody>
      </p:sp>
      <p:pic>
        <p:nvPicPr>
          <p:cNvPr id="4" name="Content Placeholder 3">
            <a:extLst>
              <a:ext uri="{FF2B5EF4-FFF2-40B4-BE49-F238E27FC236}">
                <a16:creationId xmlns:a16="http://schemas.microsoft.com/office/drawing/2014/main" id="{22FB62C9-73AE-4452-9DB7-08CCD26B92C2}"/>
              </a:ext>
            </a:extLst>
          </p:cNvPr>
          <p:cNvPicPr>
            <a:picLocks noGrp="1" noChangeAspect="1"/>
          </p:cNvPicPr>
          <p:nvPr>
            <p:ph idx="1"/>
          </p:nvPr>
        </p:nvPicPr>
        <p:blipFill rotWithShape="1">
          <a:blip r:embed="rId2"/>
          <a:srcRect l="13429" t="38919" r="15266" b="13379"/>
          <a:stretch/>
        </p:blipFill>
        <p:spPr>
          <a:xfrm>
            <a:off x="787791" y="2264898"/>
            <a:ext cx="10367889" cy="3587262"/>
          </a:xfrm>
          <a:prstGeom prst="rect">
            <a:avLst/>
          </a:prstGeom>
        </p:spPr>
      </p:pic>
    </p:spTree>
    <p:extLst>
      <p:ext uri="{BB962C8B-B14F-4D97-AF65-F5344CB8AC3E}">
        <p14:creationId xmlns:p14="http://schemas.microsoft.com/office/powerpoint/2010/main" val="209358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Introduction to </a:t>
            </a:r>
            <a:r>
              <a:rPr lang="en-US" dirty="0" err="1"/>
              <a:t>kubernetes</a:t>
            </a:r>
            <a:endParaRPr lang="en-US" dirty="0"/>
          </a:p>
        </p:txBody>
      </p:sp>
      <p:pic>
        <p:nvPicPr>
          <p:cNvPr id="4" name="Content Placeholder 3">
            <a:extLst>
              <a:ext uri="{FF2B5EF4-FFF2-40B4-BE49-F238E27FC236}">
                <a16:creationId xmlns:a16="http://schemas.microsoft.com/office/drawing/2014/main" id="{B25CC4A5-31C6-44D5-8A24-307C17DE1C04}"/>
              </a:ext>
            </a:extLst>
          </p:cNvPr>
          <p:cNvPicPr>
            <a:picLocks noGrp="1" noChangeAspect="1"/>
          </p:cNvPicPr>
          <p:nvPr>
            <p:ph idx="1"/>
          </p:nvPr>
        </p:nvPicPr>
        <p:blipFill rotWithShape="1">
          <a:blip r:embed="rId2"/>
          <a:srcRect l="14347" t="28010" r="15266" b="13378"/>
          <a:stretch/>
        </p:blipFill>
        <p:spPr>
          <a:xfrm>
            <a:off x="633046" y="1533378"/>
            <a:ext cx="10691446" cy="4520103"/>
          </a:xfrm>
          <a:prstGeom prst="rect">
            <a:avLst/>
          </a:prstGeom>
        </p:spPr>
      </p:pic>
    </p:spTree>
    <p:extLst>
      <p:ext uri="{BB962C8B-B14F-4D97-AF65-F5344CB8AC3E}">
        <p14:creationId xmlns:p14="http://schemas.microsoft.com/office/powerpoint/2010/main" val="332707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A22-CB79-42F6-8800-BAFBC9DCFA20}"/>
              </a:ext>
            </a:extLst>
          </p:cNvPr>
          <p:cNvSpPr>
            <a:spLocks noGrp="1"/>
          </p:cNvSpPr>
          <p:nvPr>
            <p:ph type="title"/>
          </p:nvPr>
        </p:nvSpPr>
        <p:spPr/>
        <p:txBody>
          <a:bodyPr/>
          <a:lstStyle/>
          <a:p>
            <a:r>
              <a:rPr lang="en-US" dirty="0"/>
              <a:t>What is Kubernetes?</a:t>
            </a:r>
            <a:br>
              <a:rPr lang="en-US" dirty="0"/>
            </a:br>
            <a:endParaRPr lang="en-US" dirty="0"/>
          </a:p>
        </p:txBody>
      </p:sp>
      <p:sp>
        <p:nvSpPr>
          <p:cNvPr id="3" name="Content Placeholder 2">
            <a:extLst>
              <a:ext uri="{FF2B5EF4-FFF2-40B4-BE49-F238E27FC236}">
                <a16:creationId xmlns:a16="http://schemas.microsoft.com/office/drawing/2014/main" id="{D55CC70D-5554-42A5-97F8-801B3802CFDC}"/>
              </a:ext>
            </a:extLst>
          </p:cNvPr>
          <p:cNvSpPr>
            <a:spLocks noGrp="1"/>
          </p:cNvSpPr>
          <p:nvPr>
            <p:ph idx="1"/>
          </p:nvPr>
        </p:nvSpPr>
        <p:spPr/>
        <p:txBody>
          <a:bodyPr>
            <a:normAutofit fontScale="85000" lnSpcReduction="20000"/>
          </a:bodyPr>
          <a:lstStyle/>
          <a:p>
            <a:r>
              <a:rPr lang="en-US" dirty="0"/>
              <a:t>Kubernetes is also known as 'k8s'. This word comes from the Greek language, which means a pilot or helmsman.</a:t>
            </a:r>
          </a:p>
          <a:p>
            <a:r>
              <a:rPr lang="en-US" dirty="0"/>
              <a:t>Kubernetes is an extensible, portable, and open-source platform designed by Google in 2014. It is mainly used to automate the deployment, scaling, and operations of the container-based applications across the cluster of nodes. It is also designed for managing the services of containerized apps using different methods which provide the scalability, predictability, and high availability.</a:t>
            </a:r>
          </a:p>
          <a:p>
            <a:endParaRPr lang="en-US" dirty="0"/>
          </a:p>
          <a:p>
            <a:r>
              <a:rPr lang="en-US" dirty="0"/>
              <a:t>It is actually an enhanced version of 'Borg' for managing the long-running processes and batch jobs. Nowadays, many cloud services offer a Kubernetes-based infrastructure on which it can be deployed as the platform-providing service. This technique or concept works with many container tools, like docker, and follows the client-server architecture.</a:t>
            </a:r>
          </a:p>
        </p:txBody>
      </p:sp>
    </p:spTree>
    <p:extLst>
      <p:ext uri="{BB962C8B-B14F-4D97-AF65-F5344CB8AC3E}">
        <p14:creationId xmlns:p14="http://schemas.microsoft.com/office/powerpoint/2010/main" val="4057747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173-6E08-4965-BC95-2A82EA1C5F0D}"/>
              </a:ext>
            </a:extLst>
          </p:cNvPr>
          <p:cNvSpPr>
            <a:spLocks noGrp="1"/>
          </p:cNvSpPr>
          <p:nvPr>
            <p:ph type="title"/>
          </p:nvPr>
        </p:nvSpPr>
        <p:spPr/>
        <p:txBody>
          <a:bodyPr/>
          <a:lstStyle/>
          <a:p>
            <a:r>
              <a:rPr lang="en-US" dirty="0"/>
              <a:t>Features of </a:t>
            </a:r>
            <a:r>
              <a:rPr lang="en-US" dirty="0" err="1"/>
              <a:t>kubernetes</a:t>
            </a:r>
            <a:endParaRPr lang="en-US" dirty="0"/>
          </a:p>
        </p:txBody>
      </p:sp>
      <p:pic>
        <p:nvPicPr>
          <p:cNvPr id="4" name="Content Placeholder 3">
            <a:extLst>
              <a:ext uri="{FF2B5EF4-FFF2-40B4-BE49-F238E27FC236}">
                <a16:creationId xmlns:a16="http://schemas.microsoft.com/office/drawing/2014/main" id="{AD87A95F-8A2E-426C-B755-83A9756FED28}"/>
              </a:ext>
            </a:extLst>
          </p:cNvPr>
          <p:cNvPicPr>
            <a:picLocks noGrp="1" noChangeAspect="1"/>
          </p:cNvPicPr>
          <p:nvPr>
            <p:ph idx="1"/>
          </p:nvPr>
        </p:nvPicPr>
        <p:blipFill rotWithShape="1">
          <a:blip r:embed="rId2"/>
          <a:srcRect l="14360" t="40957" r="16870" b="7150"/>
          <a:stretch/>
        </p:blipFill>
        <p:spPr>
          <a:xfrm>
            <a:off x="562708" y="1561514"/>
            <a:ext cx="11254154" cy="4375051"/>
          </a:xfrm>
          <a:prstGeom prst="rect">
            <a:avLst/>
          </a:prstGeom>
        </p:spPr>
      </p:pic>
    </p:spTree>
    <p:extLst>
      <p:ext uri="{BB962C8B-B14F-4D97-AF65-F5344CB8AC3E}">
        <p14:creationId xmlns:p14="http://schemas.microsoft.com/office/powerpoint/2010/main" val="158376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C58C-7D81-47C5-8531-C07CB0FD88CA}"/>
              </a:ext>
            </a:extLst>
          </p:cNvPr>
          <p:cNvSpPr>
            <a:spLocks noGrp="1"/>
          </p:cNvSpPr>
          <p:nvPr>
            <p:ph type="title"/>
          </p:nvPr>
        </p:nvSpPr>
        <p:spPr/>
        <p:txBody>
          <a:bodyPr/>
          <a:lstStyle/>
          <a:p>
            <a:r>
              <a:rPr lang="en-US" dirty="0"/>
              <a:t>KUBERNETES KEY OBJECTS</a:t>
            </a:r>
          </a:p>
        </p:txBody>
      </p:sp>
      <p:sp>
        <p:nvSpPr>
          <p:cNvPr id="3" name="Content Placeholder 2">
            <a:extLst>
              <a:ext uri="{FF2B5EF4-FFF2-40B4-BE49-F238E27FC236}">
                <a16:creationId xmlns:a16="http://schemas.microsoft.com/office/drawing/2014/main" id="{AD7142A4-79E9-4451-9E5A-7F33624E9E1D}"/>
              </a:ext>
            </a:extLst>
          </p:cNvPr>
          <p:cNvSpPr>
            <a:spLocks noGrp="1"/>
          </p:cNvSpPr>
          <p:nvPr>
            <p:ph idx="1"/>
          </p:nvPr>
        </p:nvSpPr>
        <p:spPr/>
        <p:txBody>
          <a:bodyPr>
            <a:normAutofit fontScale="62500" lnSpcReduction="20000"/>
          </a:bodyPr>
          <a:lstStyle/>
          <a:p>
            <a:r>
              <a:rPr lang="en-US" dirty="0"/>
              <a:t>POD</a:t>
            </a:r>
          </a:p>
          <a:p>
            <a:pPr marL="0" indent="0">
              <a:buNone/>
            </a:pPr>
            <a:r>
              <a:rPr lang="en-US" dirty="0"/>
              <a:t>It is the smallest and simplest basic unit of the Kubernetes application. This object indicates the processes which are running in the cluster.</a:t>
            </a:r>
          </a:p>
          <a:p>
            <a:r>
              <a:rPr lang="en-US" b="1" dirty="0"/>
              <a:t>Node</a:t>
            </a:r>
            <a:endParaRPr lang="en-US" dirty="0"/>
          </a:p>
          <a:p>
            <a:pPr marL="0" indent="0">
              <a:buNone/>
            </a:pPr>
            <a:r>
              <a:rPr lang="en-US" dirty="0"/>
              <a:t>A </a:t>
            </a:r>
            <a:r>
              <a:rPr lang="en-US" b="1" dirty="0"/>
              <a:t>node</a:t>
            </a:r>
            <a:r>
              <a:rPr lang="en-US" dirty="0"/>
              <a:t> is nothing but a single host, which is used to run the virtual or physical machines. A node in the Kubernetes cluster is also known as a minion.</a:t>
            </a:r>
          </a:p>
          <a:p>
            <a:r>
              <a:rPr lang="en-US" b="1" dirty="0"/>
              <a:t>Service</a:t>
            </a:r>
            <a:endParaRPr lang="en-US" dirty="0"/>
          </a:p>
          <a:p>
            <a:pPr marL="0" indent="0">
              <a:buNone/>
            </a:pPr>
            <a:r>
              <a:rPr lang="en-US" dirty="0"/>
              <a:t>A </a:t>
            </a:r>
            <a:r>
              <a:rPr lang="en-US" b="1" dirty="0"/>
              <a:t>service</a:t>
            </a:r>
            <a:r>
              <a:rPr lang="en-US" dirty="0"/>
              <a:t> in a Kubernetes is a logical set of pods, which works together. With the help of services, users can easily manage load balancing configurations.</a:t>
            </a:r>
          </a:p>
          <a:p>
            <a:r>
              <a:rPr lang="en-US" b="1" dirty="0" err="1"/>
              <a:t>ReplicaSet</a:t>
            </a:r>
            <a:endParaRPr lang="en-US" dirty="0"/>
          </a:p>
          <a:p>
            <a:pPr marL="0" indent="0">
              <a:buNone/>
            </a:pPr>
            <a:r>
              <a:rPr lang="en-US" dirty="0"/>
              <a:t>A </a:t>
            </a:r>
            <a:r>
              <a:rPr lang="en-US" b="1" dirty="0" err="1"/>
              <a:t>ReplicaSet</a:t>
            </a:r>
            <a:r>
              <a:rPr lang="en-US" dirty="0"/>
              <a:t> in the Kubernetes is used to identify the particular number of pod replicas are running at a given time. It replaces the replication controller because it is more powerful and allows a user to use the "set-based" label selector.</a:t>
            </a:r>
          </a:p>
          <a:p>
            <a:endParaRPr lang="en-US" dirty="0"/>
          </a:p>
        </p:txBody>
      </p:sp>
    </p:spTree>
    <p:extLst>
      <p:ext uri="{BB962C8B-B14F-4D97-AF65-F5344CB8AC3E}">
        <p14:creationId xmlns:p14="http://schemas.microsoft.com/office/powerpoint/2010/main" val="3636413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AF037A-A9E3-4851-8837-D363CFA06D17}"/>
              </a:ext>
            </a:extLst>
          </p:cNvPr>
          <p:cNvSpPr>
            <a:spLocks noGrp="1"/>
          </p:cNvSpPr>
          <p:nvPr>
            <p:ph idx="1"/>
          </p:nvPr>
        </p:nvSpPr>
        <p:spPr/>
        <p:txBody>
          <a:bodyPr/>
          <a:lstStyle/>
          <a:p>
            <a:endParaRPr lang="en-US" b="1" dirty="0"/>
          </a:p>
          <a:p>
            <a:r>
              <a:rPr lang="en-US" b="1" dirty="0"/>
              <a:t>Namespaces</a:t>
            </a:r>
          </a:p>
          <a:p>
            <a:pPr marL="0" indent="0">
              <a:buNone/>
            </a:pPr>
            <a:r>
              <a:rPr lang="en-US" b="1" dirty="0"/>
              <a:t>Kubernetes</a:t>
            </a:r>
            <a:r>
              <a:rPr lang="en-US" dirty="0"/>
              <a:t> supports various virtual clusters, which are known as namespaces. It is a way of dividing the cluster resources between two or more users.</a:t>
            </a:r>
          </a:p>
        </p:txBody>
      </p:sp>
    </p:spTree>
    <p:extLst>
      <p:ext uri="{BB962C8B-B14F-4D97-AF65-F5344CB8AC3E}">
        <p14:creationId xmlns:p14="http://schemas.microsoft.com/office/powerpoint/2010/main" val="16214499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1243</TotalTime>
  <Words>294</Words>
  <Application>Microsoft Office PowerPoint</Application>
  <PresentationFormat>Widescreen</PresentationFormat>
  <Paragraphs>58</Paragraphs>
  <Slides>41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Gill Sans MT</vt:lpstr>
      <vt:lpstr>Gallery</vt:lpstr>
      <vt:lpstr>PowerPoint Presentation</vt:lpstr>
      <vt:lpstr>PowerPoint Presentation</vt:lpstr>
      <vt:lpstr>AGENDA</vt:lpstr>
      <vt:lpstr>PowerPoint Presentation</vt:lpstr>
      <vt:lpstr>Introduction to kubernetes</vt:lpstr>
      <vt:lpstr>What is Kubernetes? </vt:lpstr>
      <vt:lpstr>Features of kubernetes</vt:lpstr>
      <vt:lpstr>KUBERNETES KEY OBJECTS</vt:lpstr>
      <vt:lpstr>PowerPoint Presentation</vt:lpstr>
      <vt:lpstr>Features of kubernetes</vt:lpstr>
      <vt:lpstr>Features of kubernetes</vt:lpstr>
      <vt:lpstr>Docker SWARM VS KUBERNETES</vt:lpstr>
      <vt:lpstr>Docker SWARM VS KUBERNETES</vt:lpstr>
      <vt:lpstr>Kubernetes architecture</vt:lpstr>
      <vt:lpstr>Kubernetes architecture</vt:lpstr>
      <vt:lpstr>Kubernetes architecture</vt:lpstr>
      <vt:lpstr>Kubernetes architecture</vt:lpstr>
      <vt:lpstr>PowerPoint Presentation</vt:lpstr>
      <vt:lpstr>Kubernetes architecture: MASTER COMPONENTS</vt:lpstr>
      <vt:lpstr>Kubernetes architecture: MASTER COMPONENTS</vt:lpstr>
      <vt:lpstr>Kubernetes architecture: MASTER COMPONENTS</vt:lpstr>
      <vt:lpstr>Kubernetes architecture: MASTER COMPONENTS</vt:lpstr>
      <vt:lpstr>Kubernetes architecture: SLAVE COMPONENTS</vt:lpstr>
      <vt:lpstr>Kubernetes architecture: SLAVE COMPONENTS</vt:lpstr>
      <vt:lpstr>Kubernetes architecture: SLAVE COMPONENTS</vt:lpstr>
      <vt:lpstr>Kubernetes Installation</vt:lpstr>
      <vt:lpstr>Kubernetes Installation</vt:lpstr>
      <vt:lpstr>Working of Kubernetes</vt:lpstr>
      <vt:lpstr>Working of Kubernetes</vt:lpstr>
      <vt:lpstr>Working of Kubernetes</vt:lpstr>
      <vt:lpstr>Working of Kubernetes</vt:lpstr>
      <vt:lpstr>Deployments in kubernetes</vt:lpstr>
      <vt:lpstr>Deployments in kubernetes</vt:lpstr>
      <vt:lpstr>YAML Syntax for  Deployments</vt:lpstr>
      <vt:lpstr>Creating a DePLOYMNET</vt:lpstr>
      <vt:lpstr>LISTING THE PODS</vt:lpstr>
      <vt:lpstr>CREATING A SERVICE</vt:lpstr>
      <vt:lpstr>CREATING A SERVICE</vt:lpstr>
      <vt:lpstr>SERVICE TYPES</vt:lpstr>
      <vt:lpstr>Creating A Nodeport service</vt:lpstr>
      <vt:lpstr>CREATING A NODEPORT 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Sapphire</dc:creator>
  <cp:lastModifiedBy>Krishna Sapphire</cp:lastModifiedBy>
  <cp:revision>22</cp:revision>
  <dcterms:created xsi:type="dcterms:W3CDTF">2021-05-30T15:12:27Z</dcterms:created>
  <dcterms:modified xsi:type="dcterms:W3CDTF">2021-12-18T14:41:47Z</dcterms:modified>
</cp:coreProperties>
</file>